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6"/>
  </p:notesMasterIdLst>
  <p:sldIdLst>
    <p:sldId id="278" r:id="rId2"/>
    <p:sldId id="279" r:id="rId3"/>
    <p:sldId id="280" r:id="rId4"/>
    <p:sldId id="281" r:id="rId5"/>
    <p:sldId id="294" r:id="rId6"/>
    <p:sldId id="284" r:id="rId7"/>
    <p:sldId id="295" r:id="rId8"/>
    <p:sldId id="297" r:id="rId9"/>
    <p:sldId id="296" r:id="rId10"/>
    <p:sldId id="285" r:id="rId11"/>
    <p:sldId id="290" r:id="rId12"/>
    <p:sldId id="291" r:id="rId13"/>
    <p:sldId id="292"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4E30E1-D2B5-4819-9E8A-2DE1C7B05BE3}" v="1" dt="2022-12-05T05:23:50.313"/>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5" d="100"/>
          <a:sy n="85" d="100"/>
        </p:scale>
        <p:origin x="590"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252440" y="1984248"/>
            <a:ext cx="5687120" cy="1225296"/>
          </a:xfrm>
        </p:spPr>
        <p:txBody>
          <a:bodyPr/>
          <a:lstStyle/>
          <a:p>
            <a:r>
              <a:rPr lang="en-US" dirty="0"/>
              <a:t>Flight Booking Management system</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923318"/>
            <a:ext cx="3493008" cy="878908"/>
          </a:xfrm>
        </p:spPr>
        <p:txBody>
          <a:bodyPr/>
          <a:lstStyle/>
          <a:p>
            <a:r>
              <a:rPr lang="en-US" dirty="0"/>
              <a:t>Python Project​</a:t>
            </a:r>
          </a:p>
          <a:p>
            <a:endParaRPr lang="en-US" dirty="0"/>
          </a:p>
        </p:txBody>
      </p:sp>
    </p:spTree>
    <p:extLst>
      <p:ext uri="{BB962C8B-B14F-4D97-AF65-F5344CB8AC3E}">
        <p14:creationId xmlns:p14="http://schemas.microsoft.com/office/powerpoint/2010/main" val="21315684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dirty="0"/>
              <a:t>Flight Ticket Management System</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H. Rohitha </a:t>
            </a:r>
            <a:r>
              <a:rPr lang="en-US" dirty="0" err="1"/>
              <a:t>Aiswarya</a:t>
            </a:r>
            <a:endParaRPr lang="en-US" dirty="0"/>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Team member 1</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K. Dinesh</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Team member 2</a:t>
            </a:r>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K. Pranay deep​</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Team member 3</a:t>
            </a:r>
          </a:p>
        </p:txBody>
      </p:sp>
      <p:sp>
        <p:nvSpPr>
          <p:cNvPr id="26" name="Text Placeholder 25">
            <a:extLst>
              <a:ext uri="{FF2B5EF4-FFF2-40B4-BE49-F238E27FC236}">
                <a16:creationId xmlns:a16="http://schemas.microsoft.com/office/drawing/2014/main" id="{D317830B-1160-383C-12F7-E9935B515C8A}"/>
              </a:ext>
            </a:extLst>
          </p:cNvPr>
          <p:cNvSpPr>
            <a:spLocks noGrp="1"/>
          </p:cNvSpPr>
          <p:nvPr>
            <p:ph type="body" sz="quarter" idx="24"/>
          </p:nvPr>
        </p:nvSpPr>
        <p:spPr/>
        <p:txBody>
          <a:bodyPr/>
          <a:lstStyle/>
          <a:p>
            <a:r>
              <a:rPr lang="en-IN" dirty="0"/>
              <a:t>Group 3</a:t>
            </a:r>
          </a:p>
        </p:txBody>
      </p:sp>
      <p:sp>
        <p:nvSpPr>
          <p:cNvPr id="27" name="TextBox 26">
            <a:extLst>
              <a:ext uri="{FF2B5EF4-FFF2-40B4-BE49-F238E27FC236}">
                <a16:creationId xmlns:a16="http://schemas.microsoft.com/office/drawing/2014/main" id="{84AA0123-637A-2308-53E4-0BCA43179F24}"/>
              </a:ext>
            </a:extLst>
          </p:cNvPr>
          <p:cNvSpPr txBox="1"/>
          <p:nvPr/>
        </p:nvSpPr>
        <p:spPr>
          <a:xfrm>
            <a:off x="686159" y="3504020"/>
            <a:ext cx="5342965" cy="830997"/>
          </a:xfrm>
          <a:prstGeom prst="rect">
            <a:avLst/>
          </a:prstGeom>
          <a:noFill/>
        </p:spPr>
        <p:txBody>
          <a:bodyPr wrap="square" rtlCol="0">
            <a:spAutoFit/>
          </a:bodyPr>
          <a:lstStyle/>
          <a:p>
            <a:r>
              <a:rPr lang="en-IN" sz="4800" b="1" dirty="0"/>
              <a:t>Group 3</a:t>
            </a:r>
          </a:p>
        </p:txBody>
      </p:sp>
    </p:spTree>
    <p:extLst>
      <p:ext uri="{BB962C8B-B14F-4D97-AF65-F5344CB8AC3E}">
        <p14:creationId xmlns:p14="http://schemas.microsoft.com/office/powerpoint/2010/main" val="201193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77639" y="2330704"/>
            <a:ext cx="7057913" cy="411480"/>
          </a:xfrm>
        </p:spPr>
        <p:txBody>
          <a:bodyPr/>
          <a:lstStyle/>
          <a:p>
            <a:r>
              <a:rPr lang="en-US" dirty="0">
                <a:effectLst/>
                <a:latin typeface="Book Antiqua" panose="02040602050305030304" pitchFamily="18" charset="0"/>
                <a:ea typeface="Calibri" panose="020F0502020204030204" pitchFamily="34" charset="0"/>
                <a:cs typeface="Gautami" panose="020B0502040204020203" pitchFamily="34" charset="0"/>
              </a:rPr>
              <a:t>The purpose of Flight Ticket Booking System </a:t>
            </a:r>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1" y="2877312"/>
            <a:ext cx="8165591" cy="1309206"/>
          </a:xfrm>
        </p:spPr>
        <p:txBody>
          <a:bodyPr/>
          <a:lstStyle/>
          <a:p>
            <a:r>
              <a:rPr lang="en-US" dirty="0">
                <a:latin typeface="Book Antiqua" panose="02040602050305030304" pitchFamily="18" charset="0"/>
                <a:ea typeface="Calibri" panose="020F0502020204030204" pitchFamily="34" charset="0"/>
                <a:cs typeface="Gautami" panose="020B0502040204020203" pitchFamily="34" charset="0"/>
              </a:rPr>
              <a:t>T</a:t>
            </a:r>
            <a:r>
              <a:rPr lang="en-US" dirty="0">
                <a:effectLst/>
                <a:latin typeface="Book Antiqua" panose="02040602050305030304" pitchFamily="18" charset="0"/>
                <a:ea typeface="Calibri" panose="020F0502020204030204" pitchFamily="34" charset="0"/>
                <a:cs typeface="Gautami" panose="020B0502040204020203" pitchFamily="34" charset="0"/>
              </a:rPr>
              <a:t>o automate the existing manual system with the help of computerized equipment and full-fledged computer software, fulfilling their requirements, so that their valuable data/information can be stored for a longer period with easy access and manipulation of the same. The required software and hardware are easily available and easy to work with.</a:t>
            </a:r>
            <a:endParaRPr lang="en-US" dirty="0"/>
          </a:p>
        </p:txBody>
      </p:sp>
      <p:sp>
        <p:nvSpPr>
          <p:cNvPr id="8" name="Content Placeholder 11">
            <a:extLst>
              <a:ext uri="{FF2B5EF4-FFF2-40B4-BE49-F238E27FC236}">
                <a16:creationId xmlns:a16="http://schemas.microsoft.com/office/drawing/2014/main" id="{40C906FD-E5ED-63A3-2C38-A02C825A5D9E}"/>
              </a:ext>
            </a:extLst>
          </p:cNvPr>
          <p:cNvSpPr txBox="1">
            <a:spLocks/>
          </p:cNvSpPr>
          <p:nvPr/>
        </p:nvSpPr>
        <p:spPr>
          <a:xfrm>
            <a:off x="3686376" y="3863071"/>
            <a:ext cx="8165591" cy="1309206"/>
          </a:xfrm>
          <a:prstGeom prst="rect">
            <a:avLst/>
          </a:prstGeom>
        </p:spPr>
        <p:txBody>
          <a:bodyPr vert="horz" lIns="45720" tIns="45720" rIns="4572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3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ok Antiqua" panose="02040602050305030304" pitchFamily="18" charset="0"/>
                <a:ea typeface="Calibri" panose="020F0502020204030204" pitchFamily="34" charset="0"/>
                <a:cs typeface="Gautami" panose="020B0502040204020203" pitchFamily="34" charset="0"/>
              </a:rPr>
              <a:t>L</a:t>
            </a:r>
            <a:r>
              <a:rPr lang="en-US" dirty="0">
                <a:effectLst/>
                <a:latin typeface="Book Antiqua" panose="02040602050305030304" pitchFamily="18" charset="0"/>
                <a:ea typeface="Calibri" panose="020F0502020204030204" pitchFamily="34" charset="0"/>
                <a:cs typeface="Gautami" panose="020B0502040204020203" pitchFamily="34" charset="0"/>
              </a:rPr>
              <a:t>ead to an error-free, secure, reliable, and fast management system. It can assist the user in concentrating on their other activities rather than concentrating on record keeping. Thus, it will help the organization in better utilization of resources. The organization can maintain computerized records without redundant entries.</a:t>
            </a:r>
          </a:p>
          <a:p>
            <a:r>
              <a:rPr lang="en-US" dirty="0">
                <a:latin typeface="Book Antiqua" panose="02040602050305030304" pitchFamily="18" charset="0"/>
                <a:cs typeface="Gautami" panose="020B0502040204020203" pitchFamily="34" charset="0"/>
              </a:rPr>
              <a:t>Aims to design and implementation of the flight ticket booking management system which will provide </a:t>
            </a:r>
            <a:r>
              <a:rPr lang="en-IN" dirty="0">
                <a:latin typeface="Book Antiqua" panose="02040602050305030304" pitchFamily="18" charset="0"/>
                <a:cs typeface="Gautami" panose="020B0502040204020203" pitchFamily="34" charset="0"/>
              </a:rPr>
              <a:t>customers a facility to reserve tickets online without any hassle</a:t>
            </a:r>
            <a:endParaRPr lang="en-US" dirty="0">
              <a:latin typeface="Book Antiqua" panose="02040602050305030304" pitchFamily="18" charset="0"/>
              <a:cs typeface="Gautami" panose="020B0502040204020203" pitchFamily="34" charset="0"/>
            </a:endParaRPr>
          </a:p>
          <a:p>
            <a:pPr marL="0" indent="0">
              <a:buNone/>
            </a:pPr>
            <a:endParaRPr lang="en-US" dirty="0"/>
          </a:p>
        </p:txBody>
      </p:sp>
    </p:spTree>
    <p:extLst>
      <p:ext uri="{BB962C8B-B14F-4D97-AF65-F5344CB8AC3E}">
        <p14:creationId xmlns:p14="http://schemas.microsoft.com/office/powerpoint/2010/main" val="3170280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Future works</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dirty="0"/>
              <a:t>Flight Ticket Management System</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endParaRPr lang="en-US" dirty="0"/>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effectLst/>
                <a:latin typeface="Book Antiqua" panose="02040602050305030304" pitchFamily="18" charset="0"/>
                <a:ea typeface="Calibri" panose="020F0502020204030204" pitchFamily="34" charset="0"/>
                <a:cs typeface="Gautami" panose="020B0502040204020203" pitchFamily="34" charset="0"/>
              </a:rPr>
              <a:t>Add database servers for this entire data</a:t>
            </a:r>
            <a:endParaRPr lang="en-US" dirty="0"/>
          </a:p>
          <a:p>
            <a:r>
              <a:rPr lang="en-US" dirty="0">
                <a:effectLst/>
                <a:latin typeface="Book Antiqua" panose="02040602050305030304" pitchFamily="18" charset="0"/>
                <a:ea typeface="Calibri" panose="020F0502020204030204" pitchFamily="34" charset="0"/>
                <a:cs typeface="Gautami" panose="020B0502040204020203" pitchFamily="34" charset="0"/>
              </a:rPr>
              <a:t>Storing log details in the cloud for end-to-end encryption of data</a:t>
            </a:r>
            <a:endParaRPr lang="en-US" dirty="0"/>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endParaRPr lang="en-US" dirty="0"/>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Develop a user interface design.</a:t>
            </a:r>
          </a:p>
          <a:p>
            <a:r>
              <a:rPr lang="en-US" dirty="0"/>
              <a:t>Give more advanced software for flight management system including more facilities.</a:t>
            </a:r>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Host an online platform to make it accessible worldwide.</a:t>
            </a:r>
          </a:p>
          <a:p>
            <a:r>
              <a:rPr lang="en-US" dirty="0">
                <a:effectLst/>
                <a:latin typeface="Book Antiqua" panose="02040602050305030304" pitchFamily="18" charset="0"/>
                <a:ea typeface="Calibri" panose="020F0502020204030204" pitchFamily="34" charset="0"/>
                <a:cs typeface="Gautami" panose="020B0502040204020203" pitchFamily="34" charset="0"/>
              </a:rPr>
              <a:t>Using modules like </a:t>
            </a:r>
            <a:r>
              <a:rPr lang="en-US" dirty="0" err="1">
                <a:effectLst/>
                <a:latin typeface="Book Antiqua" panose="02040602050305030304" pitchFamily="18" charset="0"/>
                <a:ea typeface="Calibri" panose="020F0502020204030204" pitchFamily="34" charset="0"/>
                <a:cs typeface="Gautami" panose="020B0502040204020203" pitchFamily="34" charset="0"/>
              </a:rPr>
              <a:t>Tkinter</a:t>
            </a:r>
            <a:r>
              <a:rPr lang="en-US" dirty="0">
                <a:effectLst/>
                <a:latin typeface="Book Antiqua" panose="02040602050305030304" pitchFamily="18" charset="0"/>
                <a:ea typeface="Calibri" panose="020F0502020204030204" pitchFamily="34" charset="0"/>
                <a:cs typeface="Gautami" panose="020B0502040204020203" pitchFamily="34" charset="0"/>
              </a:rPr>
              <a:t>, panda for data handling</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Flight Ticket Management System</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Before </a:t>
            </a:r>
            <a:r>
              <a:rPr lang="en-US" dirty="0">
                <a:effectLst/>
                <a:latin typeface="Book Antiqua" panose="02040602050305030304" pitchFamily="18" charset="0"/>
                <a:ea typeface="Calibri" panose="020F0502020204030204" pitchFamily="34" charset="0"/>
                <a:cs typeface="Gautami" panose="020B0502040204020203" pitchFamily="34" charset="0"/>
              </a:rPr>
              <a:t>modern computing, the reservation system was done using manual means. This meant that a person about to travel had to spend a lot of unnecessary time waiting in queues in order to book their tickets. The manual process of reservation was also prone to human errors, which lead to a lot of dissatisfaction among travelers. </a:t>
            </a:r>
          </a:p>
          <a:p>
            <a:r>
              <a:rPr lang="en-US" dirty="0">
                <a:effectLst/>
                <a:latin typeface="Book Antiqua" panose="02040602050305030304" pitchFamily="18" charset="0"/>
                <a:ea typeface="Calibri" panose="020F0502020204030204" pitchFamily="34" charset="0"/>
                <a:cs typeface="Gautami" panose="020B0502040204020203" pitchFamily="34" charset="0"/>
              </a:rPr>
              <a:t>This Flight Booking Management System has been an attempt to help the user to minimize his workload along with minimizing the paper works and saving time.</a:t>
            </a:r>
            <a:endParaRPr lang="en-IN" dirty="0">
              <a:effectLst/>
              <a:latin typeface="Book Antiqua" panose="02040602050305030304" pitchFamily="18" charset="0"/>
              <a:ea typeface="Calibri" panose="020F0502020204030204" pitchFamily="34" charset="0"/>
              <a:cs typeface="Gautami" panose="020B0502040204020203" pitchFamily="34" charset="0"/>
            </a:endParaRPr>
          </a:p>
          <a:p>
            <a:endParaRPr lang="en-US" dirty="0"/>
          </a:p>
        </p:txBody>
      </p:sp>
      <mc:AlternateContent xmlns:mc="http://schemas.openxmlformats.org/markup-compatibility/2006">
        <mc:Choice xmlns:am3d="http://schemas.microsoft.com/office/drawing/2017/model3d" Requires="am3d">
          <p:graphicFrame>
            <p:nvGraphicFramePr>
              <p:cNvPr id="6" name="3D Model 5" descr="Airplane">
                <a:extLst>
                  <a:ext uri="{FF2B5EF4-FFF2-40B4-BE49-F238E27FC236}">
                    <a16:creationId xmlns:a16="http://schemas.microsoft.com/office/drawing/2014/main" id="{879A3A33-1E13-2FC9-7B48-D879E8F266ED}"/>
                  </a:ext>
                </a:extLst>
              </p:cNvPr>
              <p:cNvGraphicFramePr>
                <a:graphicFrameLocks noChangeAspect="1"/>
              </p:cNvGraphicFramePr>
              <p:nvPr>
                <p:extLst>
                  <p:ext uri="{D42A27DB-BD31-4B8C-83A1-F6EECF244321}">
                    <p14:modId xmlns:p14="http://schemas.microsoft.com/office/powerpoint/2010/main" val="1853520380"/>
                  </p:ext>
                </p:extLst>
              </p:nvPr>
            </p:nvGraphicFramePr>
            <p:xfrm>
              <a:off x="4888842" y="406918"/>
              <a:ext cx="3081247" cy="2035145"/>
            </p:xfrm>
            <a:graphic>
              <a:graphicData uri="http://schemas.microsoft.com/office/drawing/2017/model3d">
                <am3d:model3d r:embed="rId2">
                  <am3d:spPr>
                    <a:xfrm>
                      <a:off x="0" y="0"/>
                      <a:ext cx="3081247" cy="2035145"/>
                    </a:xfrm>
                    <a:prstGeom prst="rect">
                      <a:avLst/>
                    </a:prstGeom>
                    <a:solidFill>
                      <a:schemeClr val="bg1"/>
                    </a:solidFill>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3196717" ay="1849939" az="-2069511"/>
                    <am3d:postTrans dx="0" dy="0" dz="0"/>
                  </am3d:trans>
                  <am3d:raster rName="Office3DRenderer" rVer="16.0.8326">
                    <am3d:blip r:embed="rId3"/>
                  </am3d:raster>
                  <am3d:objViewport viewportSz="5097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Airplane">
                <a:extLst>
                  <a:ext uri="{FF2B5EF4-FFF2-40B4-BE49-F238E27FC236}">
                    <a16:creationId xmlns:a16="http://schemas.microsoft.com/office/drawing/2014/main" id="{879A3A33-1E13-2FC9-7B48-D879E8F266ED}"/>
                  </a:ext>
                </a:extLst>
              </p:cNvPr>
              <p:cNvPicPr>
                <a:picLocks noGrp="1" noRot="1" noChangeAspect="1" noMove="1" noResize="1" noEditPoints="1" noAdjustHandles="1" noChangeArrowheads="1" noChangeShapeType="1" noCrop="1"/>
              </p:cNvPicPr>
              <p:nvPr/>
            </p:nvPicPr>
            <p:blipFill>
              <a:blip r:embed="rId3"/>
              <a:stretch>
                <a:fillRect/>
              </a:stretch>
            </p:blipFill>
            <p:spPr>
              <a:xfrm>
                <a:off x="4888842" y="406918"/>
                <a:ext cx="3081247" cy="2035145"/>
              </a:xfrm>
              <a:prstGeom prst="rect">
                <a:avLst/>
              </a:prstGeom>
              <a:solidFill>
                <a:schemeClr val="bg1"/>
              </a:solidFill>
            </p:spPr>
          </p:pic>
        </mc:Fallback>
      </mc:AlternateContent>
    </p:spTree>
    <p:extLst>
      <p:ext uri="{BB962C8B-B14F-4D97-AF65-F5344CB8AC3E}">
        <p14:creationId xmlns:p14="http://schemas.microsoft.com/office/powerpoint/2010/main" val="9481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xit" presetSubtype="2" fill="hold" nodeType="clickEffect">
                                  <p:stCondLst>
                                    <p:cond delay="0"/>
                                  </p:stCondLst>
                                  <p:childTnLst>
                                    <p:animEffect transition="out" filter="fade">
                                      <p:cBhvr>
                                        <p:cTn id="6" dur="1000"/>
                                        <p:tgtEl>
                                          <p:spTgt spid="6"/>
                                        </p:tgtEl>
                                      </p:cBhvr>
                                    </p:animEffect>
                                    <p:anim calcmode="lin" valueType="num">
                                      <p:cBhvr additive="sum">
                                        <p:cTn id="7" dur="1000"/>
                                        <p:tgtEl>
                                          <p:spTgt spid="6"/>
                                        </p:tgtEl>
                                        <p:attrNameLst>
                                          <p:attrName>3d.object.rotation.y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8" dur="1000"/>
                                        <p:tgtEl>
                                          <p:spTgt spid="6"/>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9" dur="1000"/>
                                        <p:tgtEl>
                                          <p:spTgt spid="6"/>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0" dur="1000"/>
                                        <p:tgtEl>
                                          <p:spTgt spid="6"/>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45335" y="2846832"/>
            <a:ext cx="5581605" cy="2176272"/>
          </a:xfrm>
        </p:spPr>
        <p:txBody>
          <a:bodyPr/>
          <a:lstStyle/>
          <a:p>
            <a:r>
              <a:rPr lang="en-US" dirty="0"/>
              <a:t>Group 3</a:t>
            </a:r>
          </a:p>
          <a:p>
            <a:r>
              <a:rPr lang="en-US" sz="1800" dirty="0"/>
              <a:t>Rohitha </a:t>
            </a:r>
            <a:r>
              <a:rPr lang="en-US" sz="1800" dirty="0" err="1"/>
              <a:t>Aiswarya</a:t>
            </a:r>
            <a:r>
              <a:rPr lang="en-US" sz="1800" dirty="0"/>
              <a:t> Hanumanthu AP21110011372</a:t>
            </a:r>
          </a:p>
          <a:p>
            <a:r>
              <a:rPr lang="en-US" sz="1800" dirty="0"/>
              <a:t>Dinesh </a:t>
            </a:r>
            <a:r>
              <a:rPr lang="en-US" sz="1800" dirty="0" err="1"/>
              <a:t>Kottakota</a:t>
            </a:r>
            <a:r>
              <a:rPr lang="en-US" sz="1800" dirty="0"/>
              <a:t>		       </a:t>
            </a:r>
            <a:r>
              <a:rPr lang="en-IN" sz="1800" dirty="0"/>
              <a:t>AP21110011380 </a:t>
            </a:r>
            <a:endParaRPr lang="en-US" sz="1800" dirty="0"/>
          </a:p>
          <a:p>
            <a:r>
              <a:rPr lang="en-US" sz="1800" dirty="0"/>
              <a:t>Pranay Deep </a:t>
            </a:r>
            <a:r>
              <a:rPr lang="en-US" sz="1800" dirty="0" err="1"/>
              <a:t>Korada</a:t>
            </a:r>
            <a:r>
              <a:rPr lang="en-US" sz="1800" dirty="0"/>
              <a:t>	       </a:t>
            </a:r>
            <a:r>
              <a:rPr lang="en-IN" sz="1800" dirty="0"/>
              <a:t>AP21110011383</a:t>
            </a:r>
            <a:endParaRPr lang="en-US" sz="1800" dirty="0"/>
          </a:p>
          <a:p>
            <a:r>
              <a:rPr lang="en-US" dirty="0"/>
              <a:t>CSE -T</a:t>
            </a:r>
          </a:p>
        </p:txBody>
      </p:sp>
    </p:spTree>
    <p:extLst>
      <p:ext uri="{BB962C8B-B14F-4D97-AF65-F5344CB8AC3E}">
        <p14:creationId xmlns:p14="http://schemas.microsoft.com/office/powerpoint/2010/main" val="1003962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​Methodology</a:t>
            </a:r>
          </a:p>
          <a:p>
            <a:r>
              <a:rPr lang="en-US" dirty="0"/>
              <a:t>Working of module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sz="1600" dirty="0">
                <a:effectLst/>
                <a:latin typeface="Book Antiqua" panose="02040602050305030304" pitchFamily="18" charset="0"/>
                <a:ea typeface="Calibri" panose="020F0502020204030204" pitchFamily="34" charset="0"/>
                <a:cs typeface="Gautami" panose="020B0502040204020203" pitchFamily="34" charset="0"/>
              </a:rPr>
              <a:t>The “Flight Ticket Booking Management System” has been developed to override the problems prevailing in the practicing manual system. This software is supported to eliminate and in some cases reduce the hardships faced by this existing system. Moreover, this system is designed for the particular need of the company to carry out operations in a smooth and effective manner.</a:t>
            </a:r>
            <a:endParaRPr lang="en-IN" sz="1600" dirty="0">
              <a:effectLst/>
              <a:latin typeface="Book Antiqua" panose="02040602050305030304" pitchFamily="18" charset="0"/>
              <a:ea typeface="Calibri" panose="020F0502020204030204" pitchFamily="34" charset="0"/>
              <a:cs typeface="Gautami" panose="020B0502040204020203" pitchFamily="34" charset="0"/>
            </a:endParaRPr>
          </a:p>
          <a:p>
            <a:endParaRPr lang="en-US" sz="1600"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Flight Ticket Management System</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marL="365760" indent="-365760">
              <a:lnSpc>
                <a:spcPct val="107000"/>
              </a:lnSpc>
              <a:spcBef>
                <a:spcPts val="200"/>
              </a:spcBef>
            </a:pPr>
            <a:r>
              <a:rPr lang="en-US" sz="1800" b="1" dirty="0">
                <a:effectLst/>
                <a:latin typeface="Book Antiqua" panose="02040602050305030304" pitchFamily="18" charset="0"/>
                <a:ea typeface="Yu Mincho" panose="020B0400000000000000" pitchFamily="18" charset="-128"/>
                <a:cs typeface="Gautami" panose="020B0502040204020203" pitchFamily="34" charset="0"/>
              </a:rPr>
              <a:t>Overview of </a:t>
            </a:r>
            <a:r>
              <a:rPr lang="en-US" sz="1800" b="1" dirty="0">
                <a:effectLst/>
                <a:latin typeface="Book Antiqua" panose="02040602050305030304" pitchFamily="18" charset="0"/>
                <a:ea typeface="Yu Mincho" panose="020B0400000000000000" pitchFamily="18" charset="-128"/>
                <a:cs typeface="Arial" panose="020B0604020202020204" pitchFamily="34" charset="0"/>
              </a:rPr>
              <a:t>FTBMS</a:t>
            </a:r>
            <a:endParaRPr lang="en-IN" sz="1800" b="1" dirty="0">
              <a:effectLst/>
              <a:latin typeface="Book Antiqua" panose="02040602050305030304" pitchFamily="18" charset="0"/>
              <a:ea typeface="Yu Mincho" panose="020B0400000000000000" pitchFamily="18" charset="-128"/>
              <a:cs typeface="Gautami" panose="020B0502040204020203" pitchFamily="34" charset="0"/>
            </a:endParaRPr>
          </a:p>
        </p:txBody>
      </p:sp>
    </p:spTree>
    <p:extLst>
      <p:ext uri="{BB962C8B-B14F-4D97-AF65-F5344CB8AC3E}">
        <p14:creationId xmlns:p14="http://schemas.microsoft.com/office/powerpoint/2010/main" val="295292380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13B9-2ACC-CB87-1152-0DD8A7414268}"/>
              </a:ext>
            </a:extLst>
          </p:cNvPr>
          <p:cNvSpPr>
            <a:spLocks noGrp="1"/>
          </p:cNvSpPr>
          <p:nvPr>
            <p:ph type="title"/>
          </p:nvPr>
        </p:nvSpPr>
        <p:spPr>
          <a:xfrm>
            <a:off x="4767031" y="1407280"/>
            <a:ext cx="7013448" cy="1627632"/>
          </a:xfrm>
        </p:spPr>
        <p:txBody>
          <a:bodyPr/>
          <a:lstStyle/>
          <a:p>
            <a:r>
              <a:rPr lang="en-US" sz="2000" dirty="0">
                <a:effectLst/>
                <a:latin typeface="Book Antiqua" panose="02040602050305030304" pitchFamily="18" charset="0"/>
                <a:ea typeface="Calibri" panose="020F0502020204030204" pitchFamily="34" charset="0"/>
                <a:cs typeface="Gautami" panose="020B0502040204020203" pitchFamily="34" charset="0"/>
              </a:rPr>
              <a:t>Every organization, whether big or small, has challenges to overcome and manage the information. this is designed to assist in strategic planning, and will help you ensure that your organization is equipped with the right level of information and details for your future goals.</a:t>
            </a:r>
            <a:endParaRPr lang="en-IN" sz="2000" dirty="0"/>
          </a:p>
        </p:txBody>
      </p:sp>
      <p:sp>
        <p:nvSpPr>
          <p:cNvPr id="4" name="Text Placeholder 3">
            <a:extLst>
              <a:ext uri="{FF2B5EF4-FFF2-40B4-BE49-F238E27FC236}">
                <a16:creationId xmlns:a16="http://schemas.microsoft.com/office/drawing/2014/main" id="{720183AE-7D56-EC92-F09A-85E243450720}"/>
              </a:ext>
            </a:extLst>
          </p:cNvPr>
          <p:cNvSpPr>
            <a:spLocks noGrp="1"/>
          </p:cNvSpPr>
          <p:nvPr>
            <p:ph type="body" sz="quarter" idx="13"/>
          </p:nvPr>
        </p:nvSpPr>
        <p:spPr>
          <a:xfrm>
            <a:off x="4389120" y="4308475"/>
            <a:ext cx="6556248" cy="1787525"/>
          </a:xfrm>
        </p:spPr>
        <p:txBody>
          <a:bodyPr/>
          <a:lstStyle/>
          <a:p>
            <a:r>
              <a:rPr lang="en-US" sz="1800" dirty="0">
                <a:effectLst/>
                <a:latin typeface="Book Antiqua" panose="02040602050305030304" pitchFamily="18" charset="0"/>
                <a:ea typeface="Calibri" panose="020F0502020204030204" pitchFamily="34" charset="0"/>
                <a:cs typeface="Gautami" panose="020B0502040204020203" pitchFamily="34" charset="0"/>
              </a:rPr>
              <a:t>In this project, we will store all the details of the Passenger. This code allows us to book various available flight tickets, cancel tickets, and check available flights from various cities to cities.</a:t>
            </a:r>
          </a:p>
        </p:txBody>
      </p:sp>
      <p:sp>
        <p:nvSpPr>
          <p:cNvPr id="6" name="Slide Number Placeholder 5">
            <a:extLst>
              <a:ext uri="{FF2B5EF4-FFF2-40B4-BE49-F238E27FC236}">
                <a16:creationId xmlns:a16="http://schemas.microsoft.com/office/drawing/2014/main" id="{28ED27FE-2ADD-ECEF-2200-0D222EF87D6A}"/>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70168093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Methodology</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a:t>Flight Ticket Management System</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4" name="Content Placeholder 3">
            <a:extLst>
              <a:ext uri="{FF2B5EF4-FFF2-40B4-BE49-F238E27FC236}">
                <a16:creationId xmlns:a16="http://schemas.microsoft.com/office/drawing/2014/main" id="{36E67546-FD55-910A-96BB-AFF0AEE3AC73}"/>
              </a:ext>
            </a:extLst>
          </p:cNvPr>
          <p:cNvSpPr>
            <a:spLocks noGrp="1"/>
          </p:cNvSpPr>
          <p:nvPr>
            <p:ph sz="half" idx="1"/>
          </p:nvPr>
        </p:nvSpPr>
        <p:spPr>
          <a:xfrm>
            <a:off x="755904" y="2196353"/>
            <a:ext cx="10680192" cy="3463783"/>
          </a:xfrm>
        </p:spPr>
        <p:txBody>
          <a:bodyPr/>
          <a:lstStyle/>
          <a:p>
            <a:r>
              <a:rPr lang="en-US" sz="1800" dirty="0">
                <a:effectLst/>
                <a:latin typeface="Book Antiqua" panose="02040602050305030304" pitchFamily="18" charset="0"/>
                <a:ea typeface="Calibri" panose="020F0502020204030204" pitchFamily="34" charset="0"/>
                <a:cs typeface="Gautami" panose="020B0502040204020203" pitchFamily="34" charset="0"/>
              </a:rPr>
              <a:t>This is code work of the Flight Booking Management System without any user interference or </a:t>
            </a:r>
            <a:r>
              <a:rPr lang="en-IN" sz="1800" dirty="0">
                <a:effectLst/>
                <a:latin typeface="Book Antiqua" panose="02040602050305030304" pitchFamily="18" charset="0"/>
                <a:ea typeface="Calibri" panose="020F0502020204030204" pitchFamily="34" charset="0"/>
                <a:cs typeface="Gautami" panose="020B0502040204020203" pitchFamily="34" charset="0"/>
              </a:rPr>
              <a:t>front-end and back-end.</a:t>
            </a:r>
          </a:p>
          <a:p>
            <a:r>
              <a:rPr lang="en-IN" dirty="0">
                <a:latin typeface="Book Antiqua" panose="02040602050305030304" pitchFamily="18" charset="0"/>
                <a:cs typeface="Gautami" panose="020B0502040204020203" pitchFamily="34" charset="0"/>
              </a:rPr>
              <a:t>This is a code written in Python language, using the concepts of object-oriented and high-level languages.</a:t>
            </a:r>
          </a:p>
          <a:p>
            <a:r>
              <a:rPr lang="en-US" sz="1800" dirty="0">
                <a:effectLst/>
                <a:latin typeface="Book Antiqua" panose="02040602050305030304" pitchFamily="18" charset="0"/>
                <a:ea typeface="Calibri" panose="020F0502020204030204" pitchFamily="34" charset="0"/>
                <a:cs typeface="Gautami" panose="020B0502040204020203" pitchFamily="34" charset="0"/>
              </a:rPr>
              <a:t>We used a class named “passenger” to enter the passenger details to reserve a seat.</a:t>
            </a:r>
            <a:endParaRPr lang="en-IN" sz="1800" dirty="0">
              <a:effectLst/>
              <a:latin typeface="Book Antiqua" panose="02040602050305030304" pitchFamily="18" charset="0"/>
              <a:ea typeface="Calibri" panose="020F0502020204030204" pitchFamily="34" charset="0"/>
              <a:cs typeface="Gautami" panose="020B0502040204020203" pitchFamily="34" charset="0"/>
            </a:endParaRPr>
          </a:p>
          <a:p>
            <a:r>
              <a:rPr lang="en-IN" dirty="0">
                <a:latin typeface="Book Antiqua" panose="02040602050305030304" pitchFamily="18" charset="0"/>
                <a:cs typeface="Gautami" panose="020B0502040204020203" pitchFamily="34" charset="0"/>
              </a:rPr>
              <a:t>We have used the concept of iterative conditions the most in our code.</a:t>
            </a:r>
          </a:p>
          <a:p>
            <a:r>
              <a:rPr lang="en-IN" dirty="0">
                <a:latin typeface="Book Antiqua" panose="02040602050305030304" pitchFamily="18" charset="0"/>
                <a:cs typeface="Gautami" panose="020B0502040204020203" pitchFamily="34" charset="0"/>
              </a:rPr>
              <a:t>There are a few prerequisites for this project like a basic understanding of python concepts such as file concepts, exception handling, object-oriented programming, and loops.</a:t>
            </a:r>
          </a:p>
          <a:p>
            <a:r>
              <a:rPr lang="en-IN" dirty="0">
                <a:latin typeface="Book Antiqua" panose="02040602050305030304" pitchFamily="18" charset="0"/>
                <a:cs typeface="Gautami" panose="020B0502040204020203" pitchFamily="34" charset="0"/>
              </a:rPr>
              <a:t>In case a user enters the wrong data, we are using the exception handling concept to prevent error and data loss.</a:t>
            </a:r>
          </a:p>
          <a:p>
            <a:r>
              <a:rPr lang="en-IN" dirty="0">
                <a:latin typeface="Book Antiqua" panose="02040602050305030304" pitchFamily="18" charset="0"/>
                <a:cs typeface="Gautami" panose="020B0502040204020203" pitchFamily="34" charset="0"/>
              </a:rPr>
              <a:t>We imported the module “random” to have a unique ticket number for each passenger.</a:t>
            </a:r>
          </a:p>
          <a:p>
            <a:r>
              <a:rPr lang="en-IN" dirty="0">
                <a:latin typeface="Book Antiqua" panose="02040602050305030304" pitchFamily="18" charset="0"/>
                <a:cs typeface="Gautami" panose="020B0502040204020203" pitchFamily="34" charset="0"/>
              </a:rPr>
              <a:t>We have used the concept of modules and created two modules flight and </a:t>
            </a:r>
            <a:r>
              <a:rPr lang="en-IN" dirty="0" err="1">
                <a:latin typeface="Book Antiqua" panose="02040602050305030304" pitchFamily="18" charset="0"/>
                <a:cs typeface="Gautami" panose="020B0502040204020203" pitchFamily="34" charset="0"/>
              </a:rPr>
              <a:t>difplane</a:t>
            </a:r>
            <a:r>
              <a:rPr lang="en-IN" dirty="0">
                <a:latin typeface="Book Antiqua" panose="02040602050305030304" pitchFamily="18" charset="0"/>
                <a:cs typeface="Gautami" panose="020B0502040204020203" pitchFamily="34" charset="0"/>
              </a:rPr>
              <a:t> and imported them into our program.</a:t>
            </a:r>
          </a:p>
          <a:p>
            <a:endParaRPr lang="en-IN" dirty="0"/>
          </a:p>
        </p:txBody>
      </p:sp>
    </p:spTree>
    <p:extLst>
      <p:ext uri="{BB962C8B-B14F-4D97-AF65-F5344CB8AC3E}">
        <p14:creationId xmlns:p14="http://schemas.microsoft.com/office/powerpoint/2010/main" val="2886474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0B53-7366-0DF1-308C-F6DFBAB634D3}"/>
              </a:ext>
            </a:extLst>
          </p:cNvPr>
          <p:cNvSpPr>
            <a:spLocks noGrp="1"/>
          </p:cNvSpPr>
          <p:nvPr>
            <p:ph type="title"/>
          </p:nvPr>
        </p:nvSpPr>
        <p:spPr/>
        <p:txBody>
          <a:bodyPr/>
          <a:lstStyle/>
          <a:p>
            <a:r>
              <a:rPr lang="en-IN" dirty="0"/>
              <a:t>Working of module</a:t>
            </a:r>
          </a:p>
        </p:txBody>
      </p:sp>
    </p:spTree>
    <p:extLst>
      <p:ext uri="{BB962C8B-B14F-4D97-AF65-F5344CB8AC3E}">
        <p14:creationId xmlns:p14="http://schemas.microsoft.com/office/powerpoint/2010/main" val="945160769"/>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9B3E-C8C7-4BC2-91C0-5B50FE018A63}"/>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EC813B35-35C1-47C3-88BB-9E9B88C7986D}"/>
              </a:ext>
            </a:extLst>
          </p:cNvPr>
          <p:cNvSpPr>
            <a:spLocks noGrp="1"/>
          </p:cNvSpPr>
          <p:nvPr>
            <p:ph sz="half" idx="1"/>
          </p:nvPr>
        </p:nvSpPr>
        <p:spPr/>
        <p:txBody>
          <a:bodyPr/>
          <a:lstStyle/>
          <a:p>
            <a:r>
              <a:rPr lang="en-US" sz="2400" dirty="0"/>
              <a:t>The modules included in our program are:</a:t>
            </a:r>
          </a:p>
          <a:p>
            <a:pPr lvl="2"/>
            <a:r>
              <a:rPr lang="en-US" sz="1800" dirty="0"/>
              <a:t>Random</a:t>
            </a:r>
          </a:p>
          <a:p>
            <a:pPr lvl="2"/>
            <a:r>
              <a:rPr lang="en-US" sz="1800" dirty="0"/>
              <a:t>Flights.py as </a:t>
            </a:r>
            <a:r>
              <a:rPr lang="en-US" sz="1800" dirty="0" err="1"/>
              <a:t>fy</a:t>
            </a:r>
            <a:endParaRPr lang="en-US" sz="1800" dirty="0"/>
          </a:p>
          <a:p>
            <a:pPr lvl="2"/>
            <a:r>
              <a:rPr lang="en-US" sz="1800" dirty="0"/>
              <a:t>Difplane.py as pl</a:t>
            </a:r>
            <a:endParaRPr lang="en-IN" sz="1800" dirty="0"/>
          </a:p>
          <a:p>
            <a:r>
              <a:rPr lang="en-IN" sz="2200" dirty="0"/>
              <a:t>Random module is imported to produce a unique number for each ticket.</a:t>
            </a:r>
          </a:p>
          <a:p>
            <a:r>
              <a:rPr lang="en-US" sz="2200" dirty="0"/>
              <a:t>Flights.py is imported for the display of flights available.</a:t>
            </a:r>
          </a:p>
          <a:p>
            <a:r>
              <a:rPr lang="en-US" sz="2200" dirty="0"/>
              <a:t>Difplane.py is imported for the display of each flight information.</a:t>
            </a:r>
          </a:p>
          <a:p>
            <a:r>
              <a:rPr lang="en-US" sz="2200" dirty="0"/>
              <a:t>These modules are used in order to have a clear view on the code.</a:t>
            </a:r>
          </a:p>
        </p:txBody>
      </p:sp>
      <p:sp>
        <p:nvSpPr>
          <p:cNvPr id="4" name="Footer Placeholder 3">
            <a:extLst>
              <a:ext uri="{FF2B5EF4-FFF2-40B4-BE49-F238E27FC236}">
                <a16:creationId xmlns:a16="http://schemas.microsoft.com/office/drawing/2014/main" id="{AD943932-FCAE-4FF2-B6CE-0AD0F970F003}"/>
              </a:ext>
            </a:extLst>
          </p:cNvPr>
          <p:cNvSpPr>
            <a:spLocks noGrp="1"/>
          </p:cNvSpPr>
          <p:nvPr>
            <p:ph type="ftr" sz="quarter" idx="11"/>
          </p:nvPr>
        </p:nvSpPr>
        <p:spPr/>
        <p:txBody>
          <a:bodyPr/>
          <a:lstStyle/>
          <a:p>
            <a:r>
              <a:rPr lang="en-US" dirty="0"/>
              <a:t>Flight Ticket Management System</a:t>
            </a:r>
          </a:p>
        </p:txBody>
      </p:sp>
      <p:sp>
        <p:nvSpPr>
          <p:cNvPr id="5" name="Slide Number Placeholder 4">
            <a:extLst>
              <a:ext uri="{FF2B5EF4-FFF2-40B4-BE49-F238E27FC236}">
                <a16:creationId xmlns:a16="http://schemas.microsoft.com/office/drawing/2014/main" id="{C8BCF436-EDCE-4288-91C3-4537D1C7842F}"/>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173512878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89FAC-B682-2159-FD4D-14DB0281F3A1}"/>
              </a:ext>
            </a:extLst>
          </p:cNvPr>
          <p:cNvSpPr>
            <a:spLocks noGrp="1"/>
          </p:cNvSpPr>
          <p:nvPr>
            <p:ph type="title"/>
          </p:nvPr>
        </p:nvSpPr>
        <p:spPr>
          <a:xfrm>
            <a:off x="3986784" y="222941"/>
            <a:ext cx="8165592" cy="768096"/>
          </a:xfrm>
        </p:spPr>
        <p:txBody>
          <a:bodyPr/>
          <a:lstStyle/>
          <a:p>
            <a:r>
              <a:rPr lang="en-IN" dirty="0"/>
              <a:t>Working of module</a:t>
            </a:r>
          </a:p>
        </p:txBody>
      </p:sp>
      <p:sp>
        <p:nvSpPr>
          <p:cNvPr id="4" name="Content Placeholder 3">
            <a:extLst>
              <a:ext uri="{FF2B5EF4-FFF2-40B4-BE49-F238E27FC236}">
                <a16:creationId xmlns:a16="http://schemas.microsoft.com/office/drawing/2014/main" id="{295FB1AB-1534-3B90-2E67-704A3CC9FA79}"/>
              </a:ext>
            </a:extLst>
          </p:cNvPr>
          <p:cNvSpPr>
            <a:spLocks noGrp="1"/>
          </p:cNvSpPr>
          <p:nvPr>
            <p:ph sz="half" idx="2"/>
          </p:nvPr>
        </p:nvSpPr>
        <p:spPr>
          <a:xfrm>
            <a:off x="3685032" y="1050854"/>
            <a:ext cx="8247888" cy="4054546"/>
          </a:xfrm>
        </p:spPr>
        <p:txBody>
          <a:bodyPr/>
          <a:lstStyle/>
          <a:p>
            <a:r>
              <a:rPr lang="en-IN" dirty="0"/>
              <a:t>First, we display a driver menu every time the user wants to proceed with an operation. </a:t>
            </a:r>
          </a:p>
          <a:p>
            <a:endParaRPr lang="en-IN" dirty="0"/>
          </a:p>
          <a:p>
            <a:endParaRPr lang="en-IN" dirty="0"/>
          </a:p>
          <a:p>
            <a:endParaRPr lang="en-IN" dirty="0"/>
          </a:p>
          <a:p>
            <a:pPr marL="0" indent="0">
              <a:buNone/>
            </a:pPr>
            <a:endParaRPr lang="en-IN" dirty="0"/>
          </a:p>
          <a:p>
            <a:r>
              <a:rPr lang="en-IN" dirty="0"/>
              <a:t>If chosen 1,  we ask the user to select the flight and give the details. We generate a unique ticket number using random module. Then we display the details of the passenger’s ticket.</a:t>
            </a:r>
          </a:p>
          <a:p>
            <a:r>
              <a:rPr lang="en-IN" dirty="0"/>
              <a:t>If chosen 2, we display the information of the flights available.</a:t>
            </a:r>
          </a:p>
          <a:p>
            <a:endParaRPr lang="en-IN" dirty="0"/>
          </a:p>
          <a:p>
            <a:endParaRPr lang="en-IN" dirty="0"/>
          </a:p>
          <a:p>
            <a:endParaRPr lang="en-IN" dirty="0"/>
          </a:p>
          <a:p>
            <a:endParaRPr lang="en-IN" dirty="0"/>
          </a:p>
          <a:p>
            <a:endParaRPr lang="en-IN" dirty="0"/>
          </a:p>
          <a:p>
            <a:endParaRPr lang="en-IN" dirty="0"/>
          </a:p>
          <a:p>
            <a:r>
              <a:rPr lang="en-IN" dirty="0"/>
              <a:t>If chosen 3, we ask the user to give all the details of the passenger’s ticket, if given the wrong details, we display Invalid details using the exception handling concept else, we display the cancellation.</a:t>
            </a:r>
          </a:p>
          <a:p>
            <a:pPr marL="0" indent="0">
              <a:buNone/>
            </a:pPr>
            <a:endParaRPr lang="en-IN" dirty="0"/>
          </a:p>
          <a:p>
            <a:r>
              <a:rPr lang="en-IN" dirty="0"/>
              <a:t>If chosen 4, the program then terminates with a thank you note.</a:t>
            </a:r>
          </a:p>
        </p:txBody>
      </p:sp>
      <p:sp>
        <p:nvSpPr>
          <p:cNvPr id="7" name="Slide Number Placeholder 6">
            <a:extLst>
              <a:ext uri="{FF2B5EF4-FFF2-40B4-BE49-F238E27FC236}">
                <a16:creationId xmlns:a16="http://schemas.microsoft.com/office/drawing/2014/main" id="{98898E03-E092-E8E0-98D8-8B4E33B3A3B1}"/>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9" name="Picture 8">
            <a:extLst>
              <a:ext uri="{FF2B5EF4-FFF2-40B4-BE49-F238E27FC236}">
                <a16:creationId xmlns:a16="http://schemas.microsoft.com/office/drawing/2014/main" id="{8AB59BC7-5B73-7661-C5CF-55699E941F20}"/>
              </a:ext>
            </a:extLst>
          </p:cNvPr>
          <p:cNvPicPr>
            <a:picLocks noChangeAspect="1"/>
          </p:cNvPicPr>
          <p:nvPr/>
        </p:nvPicPr>
        <p:blipFill>
          <a:blip r:embed="rId2"/>
          <a:stretch>
            <a:fillRect/>
          </a:stretch>
        </p:blipFill>
        <p:spPr>
          <a:xfrm>
            <a:off x="6096000" y="1326798"/>
            <a:ext cx="2689412" cy="1172124"/>
          </a:xfrm>
          <a:prstGeom prst="rect">
            <a:avLst/>
          </a:prstGeom>
        </p:spPr>
      </p:pic>
      <p:pic>
        <p:nvPicPr>
          <p:cNvPr id="11" name="Picture 10">
            <a:extLst>
              <a:ext uri="{FF2B5EF4-FFF2-40B4-BE49-F238E27FC236}">
                <a16:creationId xmlns:a16="http://schemas.microsoft.com/office/drawing/2014/main" id="{959636F1-6886-237E-9847-C89428557072}"/>
              </a:ext>
            </a:extLst>
          </p:cNvPr>
          <p:cNvPicPr>
            <a:picLocks noChangeAspect="1"/>
          </p:cNvPicPr>
          <p:nvPr/>
        </p:nvPicPr>
        <p:blipFill>
          <a:blip r:embed="rId3"/>
          <a:stretch>
            <a:fillRect/>
          </a:stretch>
        </p:blipFill>
        <p:spPr>
          <a:xfrm>
            <a:off x="4947908" y="6248057"/>
            <a:ext cx="5997460" cy="518205"/>
          </a:xfrm>
          <a:prstGeom prst="rect">
            <a:avLst/>
          </a:prstGeom>
        </p:spPr>
      </p:pic>
      <p:pic>
        <p:nvPicPr>
          <p:cNvPr id="13" name="Picture 12">
            <a:extLst>
              <a:ext uri="{FF2B5EF4-FFF2-40B4-BE49-F238E27FC236}">
                <a16:creationId xmlns:a16="http://schemas.microsoft.com/office/drawing/2014/main" id="{19ECD249-1099-A2B2-DFCC-79A498CC79CE}"/>
              </a:ext>
            </a:extLst>
          </p:cNvPr>
          <p:cNvPicPr>
            <a:picLocks noChangeAspect="1"/>
          </p:cNvPicPr>
          <p:nvPr/>
        </p:nvPicPr>
        <p:blipFill>
          <a:blip r:embed="rId4"/>
          <a:stretch>
            <a:fillRect/>
          </a:stretch>
        </p:blipFill>
        <p:spPr>
          <a:xfrm>
            <a:off x="4085395" y="5689026"/>
            <a:ext cx="2270957" cy="236240"/>
          </a:xfrm>
          <a:prstGeom prst="rect">
            <a:avLst/>
          </a:prstGeom>
        </p:spPr>
      </p:pic>
      <p:pic>
        <p:nvPicPr>
          <p:cNvPr id="15" name="Picture 14">
            <a:extLst>
              <a:ext uri="{FF2B5EF4-FFF2-40B4-BE49-F238E27FC236}">
                <a16:creationId xmlns:a16="http://schemas.microsoft.com/office/drawing/2014/main" id="{F7173337-7D0E-C1D1-16F2-E7B975B8E4BF}"/>
              </a:ext>
            </a:extLst>
          </p:cNvPr>
          <p:cNvPicPr>
            <a:picLocks noChangeAspect="1"/>
          </p:cNvPicPr>
          <p:nvPr/>
        </p:nvPicPr>
        <p:blipFill>
          <a:blip r:embed="rId5"/>
          <a:stretch>
            <a:fillRect/>
          </a:stretch>
        </p:blipFill>
        <p:spPr>
          <a:xfrm>
            <a:off x="7440706" y="5509940"/>
            <a:ext cx="4305673" cy="358171"/>
          </a:xfrm>
          <a:prstGeom prst="rect">
            <a:avLst/>
          </a:prstGeom>
        </p:spPr>
      </p:pic>
      <p:pic>
        <p:nvPicPr>
          <p:cNvPr id="17" name="Picture 16">
            <a:extLst>
              <a:ext uri="{FF2B5EF4-FFF2-40B4-BE49-F238E27FC236}">
                <a16:creationId xmlns:a16="http://schemas.microsoft.com/office/drawing/2014/main" id="{5595DA99-F94C-8C1D-C40B-3E2CDC3DADCA}"/>
              </a:ext>
            </a:extLst>
          </p:cNvPr>
          <p:cNvPicPr>
            <a:picLocks noChangeAspect="1"/>
          </p:cNvPicPr>
          <p:nvPr/>
        </p:nvPicPr>
        <p:blipFill>
          <a:blip r:embed="rId6"/>
          <a:stretch>
            <a:fillRect/>
          </a:stretch>
        </p:blipFill>
        <p:spPr>
          <a:xfrm>
            <a:off x="4085395" y="3281314"/>
            <a:ext cx="7156672" cy="1478493"/>
          </a:xfrm>
          <a:prstGeom prst="rect">
            <a:avLst/>
          </a:prstGeom>
        </p:spPr>
      </p:pic>
    </p:spTree>
    <p:extLst>
      <p:ext uri="{BB962C8B-B14F-4D97-AF65-F5344CB8AC3E}">
        <p14:creationId xmlns:p14="http://schemas.microsoft.com/office/powerpoint/2010/main" val="20613579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Flight Ticket Management system</Template>
  <TotalTime>64</TotalTime>
  <Words>919</Words>
  <Application>Microsoft Office PowerPoint</Application>
  <PresentationFormat>Widescreen</PresentationFormat>
  <Paragraphs>95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Black</vt:lpstr>
      <vt:lpstr>Book Antiqua</vt:lpstr>
      <vt:lpstr>Sabon Next LT</vt:lpstr>
      <vt:lpstr>Office Theme</vt:lpstr>
      <vt:lpstr>Flight Booking Management system </vt:lpstr>
      <vt:lpstr>AGENDA</vt:lpstr>
      <vt:lpstr>Introduction</vt:lpstr>
      <vt:lpstr>PRIMARY GOALS</vt:lpstr>
      <vt:lpstr>Every organization, whether big or small, has challenges to overcome and manage the information. this is designed to assist in strategic planning, and will help you ensure that your organization is equipped with the right level of information and details for your future goals.</vt:lpstr>
      <vt:lpstr>Methodology</vt:lpstr>
      <vt:lpstr>Working of module</vt:lpstr>
      <vt:lpstr>Modules</vt:lpstr>
      <vt:lpstr>Working of module</vt:lpstr>
      <vt:lpstr>MEET OUR TEAM</vt:lpstr>
      <vt:lpstr>AREAS OF FOCUS </vt:lpstr>
      <vt:lpstr>Future works</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Ticket Management system</dc:title>
  <dc:subject/>
  <dc:creator>Rohitha Aishwarya hanumanthu</dc:creator>
  <cp:lastModifiedBy>Rohitha Aishwarya hanumanthu</cp:lastModifiedBy>
  <cp:revision>2</cp:revision>
  <dcterms:created xsi:type="dcterms:W3CDTF">2022-12-04T13:28:34Z</dcterms:created>
  <dcterms:modified xsi:type="dcterms:W3CDTF">2023-07-15T08:17:03Z</dcterms:modified>
</cp:coreProperties>
</file>